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5" r:id="rId5"/>
  </p:sldMasterIdLst>
  <p:notesMasterIdLst>
    <p:notesMasterId r:id="rId20"/>
  </p:notesMasterIdLst>
  <p:handoutMasterIdLst>
    <p:handoutMasterId r:id="rId21"/>
  </p:handoutMasterIdLst>
  <p:sldIdLst>
    <p:sldId id="396" r:id="rId6"/>
    <p:sldId id="440" r:id="rId7"/>
    <p:sldId id="425" r:id="rId8"/>
    <p:sldId id="426" r:id="rId9"/>
    <p:sldId id="424" r:id="rId10"/>
    <p:sldId id="333" r:id="rId11"/>
    <p:sldId id="455" r:id="rId12"/>
    <p:sldId id="423" r:id="rId13"/>
    <p:sldId id="355" r:id="rId14"/>
    <p:sldId id="453" r:id="rId15"/>
    <p:sldId id="434" r:id="rId16"/>
    <p:sldId id="436" r:id="rId17"/>
    <p:sldId id="454" r:id="rId18"/>
    <p:sldId id="310" r:id="rId19"/>
  </p:sldIdLst>
  <p:sldSz cx="9144000" cy="5143500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31" d="100"/>
          <a:sy n="131" d="100"/>
        </p:scale>
        <p:origin x="-204" y="-84"/>
      </p:cViewPr>
      <p:guideLst>
        <p:guide orient="horz" pos="1652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4" cy="45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幻灯片图像占位符 614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6147" name="文本占位符 614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Click to edit Master text styles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1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Second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2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Third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3" indent="685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Fourth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4" indent="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Fifth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lvl="1" indent="228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lvl="2" indent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lvl="3" indent="685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lvl="4" indent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lvl="5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 vert="horz" wrap="square" lIns="45718" tIns="45718" rIns="45718" bIns="45718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5075237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52930" cy="507523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5" Type="http://schemas.openxmlformats.org/officeDocument/2006/relationships/image" Target="../media/image2.png"/><Relationship Id="rId14" Type="http://schemas.openxmlformats.org/officeDocument/2006/relationships/image" Target="../media/image4.png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4"/>
          <p:cNvSpPr/>
          <p:nvPr>
            <p:ph type="title"/>
          </p:nvPr>
        </p:nvSpPr>
        <p:spPr>
          <a:xfrm>
            <a:off x="457200" y="68263"/>
            <a:ext cx="8229600" cy="1131887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7" name="文本占位符 1025"/>
          <p:cNvSpPr/>
          <p:nvPr>
            <p:ph type="body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t"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 indent="-3259455"/>
            <a:r>
              <a:rPr lang="en-US" altLang="zh-CN" dirty="0"/>
              <a:t>Second level</a:t>
            </a:r>
            <a:endParaRPr lang="en-US" altLang="zh-CN" dirty="0"/>
          </a:p>
          <a:p>
            <a:pPr lvl="2" indent="-3038475"/>
            <a:r>
              <a:rPr lang="en-US" altLang="zh-CN" dirty="0"/>
              <a:t>Third level</a:t>
            </a:r>
            <a:endParaRPr lang="en-US" altLang="zh-CN" dirty="0"/>
          </a:p>
          <a:p>
            <a:pPr lvl="3" indent="-3634105"/>
            <a:r>
              <a:rPr lang="en-US" altLang="zh-CN" dirty="0"/>
              <a:t>Fourth level</a:t>
            </a:r>
            <a:endParaRPr lang="en-US" altLang="zh-CN" dirty="0"/>
          </a:p>
          <a:p>
            <a:pPr lvl="4" indent="-3634105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灯片编号占位符 1026"/>
          <p:cNvSpPr>
            <a:spLocks noGrp="1"/>
          </p:cNvSpPr>
          <p:nvPr>
            <p:ph type="sldNum" sz="quarter" idx="2"/>
          </p:nvPr>
        </p:nvSpPr>
        <p:spPr>
          <a:xfrm>
            <a:off x="8426450" y="4765675"/>
            <a:ext cx="257175" cy="269875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45718" tIns="45718" rIns="45718" bIns="45718" numCol="1" anchor="ctr" anchorCtr="0" compatLnSpc="1"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307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4879975"/>
            <a:ext cx="9144000" cy="26670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2051" name="图片 307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-6350"/>
            <a:ext cx="9144000" cy="3683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" name="灯片编号占位符 3074"/>
          <p:cNvSpPr>
            <a:spLocks noGrp="1"/>
          </p:cNvSpPr>
          <p:nvPr>
            <p:ph type="sldNum" sz="quarter" idx="2"/>
          </p:nvPr>
        </p:nvSpPr>
        <p:spPr>
          <a:xfrm>
            <a:off x="6315075" y="4627563"/>
            <a:ext cx="234950" cy="247650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34290" tIns="34290" rIns="34290" bIns="34290" numCol="1" anchor="ctr" anchorCtr="0" compatLnSpc="1"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5120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-7937"/>
            <a:ext cx="9144000" cy="36830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3075" name="图片 5121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4879975"/>
            <a:ext cx="9144000" cy="2667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" name="灯片编号占位符 5122"/>
          <p:cNvSpPr>
            <a:spLocks noGrp="1"/>
          </p:cNvSpPr>
          <p:nvPr>
            <p:ph type="sldNum" sz="quarter" idx="2"/>
          </p:nvPr>
        </p:nvSpPr>
        <p:spPr>
          <a:xfrm>
            <a:off x="6315075" y="4627563"/>
            <a:ext cx="234950" cy="247650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34290" tIns="34290" rIns="34290" bIns="34290" numCol="1" anchor="ctr" anchorCtr="0" compatLnSpc="1"/>
          <a:p>
            <a:pPr lvl="0" algn="r" eaLnBrk="1" fontAlgn="base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 dirty="0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200" smtClean="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 smtClean="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任意多边形 7168"/>
          <p:cNvSpPr/>
          <p:nvPr/>
        </p:nvSpPr>
        <p:spPr>
          <a:xfrm>
            <a:off x="-28575" y="4264025"/>
            <a:ext cx="9201150" cy="1263650"/>
          </a:xfrm>
          <a:custGeom>
            <a:avLst/>
            <a:gdLst/>
            <a:ahLst/>
            <a:cxnLst>
              <a:cxn ang="0">
                <a:pos x="0" y="28947703"/>
              </a:cxn>
              <a:cxn ang="0">
                <a:pos x="1959747970" y="0"/>
              </a:cxn>
              <a:cxn ang="0">
                <a:pos x="2147483647" y="28947703"/>
              </a:cxn>
              <a:cxn ang="0">
                <a:pos x="2147483647" y="73926453"/>
              </a:cxn>
              <a:cxn ang="0">
                <a:pos x="0" y="73926453"/>
              </a:cxn>
              <a:cxn ang="0">
                <a:pos x="0" y="28947703"/>
              </a:cxn>
            </a:cxnLst>
            <a:pathLst>
              <a:path w="21600" h="21600">
                <a:moveTo>
                  <a:pt x="0" y="8458"/>
                </a:moveTo>
                <a:lnTo>
                  <a:pt x="10800" y="0"/>
                </a:lnTo>
                <a:lnTo>
                  <a:pt x="21600" y="8458"/>
                </a:lnTo>
                <a:lnTo>
                  <a:pt x="21600" y="21600"/>
                </a:lnTo>
                <a:lnTo>
                  <a:pt x="0" y="21600"/>
                </a:lnTo>
                <a:lnTo>
                  <a:pt x="0" y="8458"/>
                </a:ln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/>
          <a:p>
            <a:endParaRPr lang="zh-CN" altLang="en-US"/>
          </a:p>
        </p:txBody>
      </p:sp>
      <p:pic>
        <p:nvPicPr>
          <p:cNvPr id="7170" name="图片 7169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7171" name="矩形 7170"/>
          <p:cNvSpPr/>
          <p:nvPr/>
        </p:nvSpPr>
        <p:spPr>
          <a:xfrm>
            <a:off x="-11112" y="-28575"/>
            <a:ext cx="9201150" cy="520065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txBody>
          <a:bodyPr lIns="45720" rIns="45720" anchor="ctr"/>
          <a:p>
            <a:pPr hangingPunct="0"/>
            <a:endParaRPr lang="en-US" altLang="en-US" dirty="0">
              <a:latin typeface="Calibri" panose="020F0502020204030204" pitchFamily="34" charset="0"/>
              <a:ea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2" name="任意多边形 7171"/>
          <p:cNvSpPr/>
          <p:nvPr/>
        </p:nvSpPr>
        <p:spPr>
          <a:xfrm>
            <a:off x="-11112" y="4263708"/>
            <a:ext cx="9201150" cy="1263650"/>
          </a:xfrm>
          <a:custGeom>
            <a:avLst/>
            <a:gdLst/>
            <a:ahLst/>
            <a:cxnLst>
              <a:cxn ang="0">
                <a:pos x="0" y="28947703"/>
              </a:cxn>
              <a:cxn ang="0">
                <a:pos x="1959749887" y="0"/>
              </a:cxn>
              <a:cxn ang="0">
                <a:pos x="2147483647" y="28947703"/>
              </a:cxn>
              <a:cxn ang="0">
                <a:pos x="2147483647" y="73926453"/>
              </a:cxn>
              <a:cxn ang="0">
                <a:pos x="0" y="73926453"/>
              </a:cxn>
              <a:cxn ang="0">
                <a:pos x="0" y="28947703"/>
              </a:cxn>
            </a:cxnLst>
            <a:pathLst>
              <a:path w="21600" h="21600">
                <a:moveTo>
                  <a:pt x="0" y="8458"/>
                </a:moveTo>
                <a:lnTo>
                  <a:pt x="10800" y="0"/>
                </a:lnTo>
                <a:lnTo>
                  <a:pt x="21600" y="8458"/>
                </a:lnTo>
                <a:lnTo>
                  <a:pt x="21600" y="21600"/>
                </a:lnTo>
                <a:lnTo>
                  <a:pt x="0" y="21600"/>
                </a:lnTo>
                <a:lnTo>
                  <a:pt x="0" y="8458"/>
                </a:ln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173" name="矩形 7172"/>
          <p:cNvSpPr/>
          <p:nvPr/>
        </p:nvSpPr>
        <p:spPr>
          <a:xfrm>
            <a:off x="3849688" y="4827588"/>
            <a:ext cx="1668462" cy="293687"/>
          </a:xfrm>
          <a:prstGeom prst="rect">
            <a:avLst/>
          </a:prstGeom>
          <a:noFill/>
          <a:ln w="12700">
            <a:noFill/>
          </a:ln>
        </p:spPr>
        <p:txBody>
          <a:bodyPr lIns="45720" rIns="45720" anchor="t">
            <a:spAutoFit/>
          </a:bodyPr>
          <a:p>
            <a:pPr algn="ctr" hangingPunct="0"/>
            <a:r>
              <a:rPr lang="en-US" altLang="zh-CN" sz="13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www.xybsyw.com</a:t>
            </a:r>
            <a:endParaRPr lang="en-US" altLang="zh-CN" sz="1300" b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174" name="图片 7173" descr="未标题-2-01.png"/>
          <p:cNvPicPr>
            <a:picLocks noChangeAspect="1"/>
          </p:cNvPicPr>
          <p:nvPr/>
        </p:nvPicPr>
        <p:blipFill>
          <a:blip r:embed="rId2"/>
          <a:srcRect l="11931" t="5841" r="17577" b="54250"/>
          <a:stretch>
            <a:fillRect/>
          </a:stretch>
        </p:blipFill>
        <p:spPr>
          <a:xfrm>
            <a:off x="811530" y="374650"/>
            <a:ext cx="7556500" cy="4098925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7175" name="矩形 7174"/>
          <p:cNvSpPr/>
          <p:nvPr/>
        </p:nvSpPr>
        <p:spPr>
          <a:xfrm>
            <a:off x="2749550" y="1962150"/>
            <a:ext cx="3869690" cy="583565"/>
          </a:xfrm>
          <a:prstGeom prst="rect">
            <a:avLst/>
          </a:prstGeom>
          <a:noFill/>
          <a:ln w="12700">
            <a:noFill/>
          </a:ln>
          <a:effectLst>
            <a:outerShdw algn="ctr" rotWithShape="0">
              <a:srgbClr val="000000">
                <a:alpha val="31424"/>
              </a:srgbClr>
            </a:outerShdw>
          </a:effectLst>
        </p:spPr>
        <p:txBody>
          <a:bodyPr wrap="square" lIns="45720" rIns="4572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学 生 端 操 作 指 南  </a:t>
            </a:r>
            <a:endParaRPr kumimoji="0" lang="zh-CN" altLang="en-US" sz="32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pic>
        <p:nvPicPr>
          <p:cNvPr id="7176" name="图片 7175" descr="xybsyw.logo--filtered.png"/>
          <p:cNvPicPr>
            <a:picLocks noChangeAspect="1"/>
          </p:cNvPicPr>
          <p:nvPr/>
        </p:nvPicPr>
        <p:blipFill>
          <a:blip r:embed="rId3"/>
          <a:srcRect l="21" r="69138"/>
          <a:stretch>
            <a:fillRect/>
          </a:stretch>
        </p:blipFill>
        <p:spPr>
          <a:xfrm>
            <a:off x="4365625" y="4416425"/>
            <a:ext cx="439738" cy="41910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圆角矩形 17"/>
          <p:cNvSpPr/>
          <p:nvPr/>
        </p:nvSpPr>
        <p:spPr>
          <a:xfrm>
            <a:off x="1781175" y="1333500"/>
            <a:ext cx="961390" cy="699770"/>
          </a:xfrm>
          <a:prstGeom prst="roundRect">
            <a:avLst/>
          </a:prstGeom>
          <a:gradFill>
            <a:gsLst>
              <a:gs pos="41000">
                <a:srgbClr val="CE3D3A">
                  <a:alpha val="86000"/>
                </a:srgbClr>
              </a:gs>
              <a:gs pos="100000">
                <a:srgbClr val="D68983">
                  <a:alpha val="5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提交岗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位信息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流程图: 合并 13"/>
          <p:cNvSpPr/>
          <p:nvPr/>
        </p:nvSpPr>
        <p:spPr>
          <a:xfrm>
            <a:off x="2957830" y="2033270"/>
            <a:ext cx="984885" cy="412750"/>
          </a:xfrm>
          <a:prstGeom prst="flowChartMerge">
            <a:avLst/>
          </a:prstGeom>
          <a:gradFill>
            <a:gsLst>
              <a:gs pos="0">
                <a:srgbClr val="FAEFED">
                  <a:alpha val="52000"/>
                </a:srgbClr>
              </a:gs>
              <a:gs pos="88000">
                <a:srgbClr val="D68983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730885" y="2400300"/>
            <a:ext cx="6956425" cy="226695"/>
          </a:xfrm>
          <a:custGeom>
            <a:avLst/>
            <a:gdLst>
              <a:gd name="connsiteX0" fmla="*/ 0 w 9127"/>
              <a:gd name="connsiteY0" fmla="*/ 85 h 341"/>
              <a:gd name="connsiteX1" fmla="*/ 8690 w 9127"/>
              <a:gd name="connsiteY1" fmla="*/ 85 h 341"/>
              <a:gd name="connsiteX2" fmla="*/ 8690 w 9127"/>
              <a:gd name="connsiteY2" fmla="*/ 0 h 341"/>
              <a:gd name="connsiteX3" fmla="*/ 9127 w 9127"/>
              <a:gd name="connsiteY3" fmla="*/ 180 h 341"/>
              <a:gd name="connsiteX4" fmla="*/ 8690 w 9127"/>
              <a:gd name="connsiteY4" fmla="*/ 341 h 341"/>
              <a:gd name="connsiteX5" fmla="*/ 8690 w 9127"/>
              <a:gd name="connsiteY5" fmla="*/ 256 h 341"/>
              <a:gd name="connsiteX6" fmla="*/ 0 w 9127"/>
              <a:gd name="connsiteY6" fmla="*/ 256 h 341"/>
              <a:gd name="connsiteX7" fmla="*/ 0 w 9127"/>
              <a:gd name="connsiteY7" fmla="*/ 85 h 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27" h="341">
                <a:moveTo>
                  <a:pt x="0" y="85"/>
                </a:moveTo>
                <a:lnTo>
                  <a:pt x="8690" y="85"/>
                </a:lnTo>
                <a:lnTo>
                  <a:pt x="8690" y="0"/>
                </a:lnTo>
                <a:lnTo>
                  <a:pt x="9127" y="180"/>
                </a:lnTo>
                <a:lnTo>
                  <a:pt x="8690" y="341"/>
                </a:lnTo>
                <a:lnTo>
                  <a:pt x="8690" y="256"/>
                </a:lnTo>
                <a:lnTo>
                  <a:pt x="0" y="256"/>
                </a:lnTo>
                <a:lnTo>
                  <a:pt x="0" y="8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7686675" y="2124075"/>
            <a:ext cx="1258888" cy="706438"/>
          </a:xfrm>
          <a:prstGeom prst="roundRect">
            <a:avLst/>
          </a:prstGeom>
          <a:gradFill>
            <a:gsLst>
              <a:gs pos="100000">
                <a:srgbClr val="F6E5E3">
                  <a:alpha val="86000"/>
                </a:srgbClr>
              </a:gs>
              <a:gs pos="59000">
                <a:srgbClr val="D68983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indent="0" algn="ctr" defTabSz="914400"/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实习实践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+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互联网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流程图: 摘录 26"/>
          <p:cNvSpPr/>
          <p:nvPr/>
        </p:nvSpPr>
        <p:spPr>
          <a:xfrm>
            <a:off x="1037590" y="2554605"/>
            <a:ext cx="1510665" cy="439420"/>
          </a:xfrm>
          <a:prstGeom prst="flowChartExtract">
            <a:avLst/>
          </a:prstGeom>
          <a:gradFill>
            <a:gsLst>
              <a:gs pos="100000">
                <a:srgbClr val="F6E5E3">
                  <a:alpha val="86000"/>
                </a:srgbClr>
              </a:gs>
              <a:gs pos="24000">
                <a:srgbClr val="D68983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974090" y="2994025"/>
            <a:ext cx="1637665" cy="700405"/>
          </a:xfrm>
          <a:prstGeom prst="roundRect">
            <a:avLst/>
          </a:prstGeom>
          <a:gradFill>
            <a:gsLst>
              <a:gs pos="41000">
                <a:srgbClr val="CE3D3A">
                  <a:alpha val="86000"/>
                </a:srgbClr>
              </a:gs>
              <a:gs pos="100000">
                <a:srgbClr val="D68983">
                  <a:alpha val="5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完善个人信息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填写简历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957830" y="1334135"/>
            <a:ext cx="955675" cy="699135"/>
          </a:xfrm>
          <a:prstGeom prst="roundRect">
            <a:avLst/>
          </a:prstGeom>
          <a:gradFill>
            <a:gsLst>
              <a:gs pos="41000">
                <a:srgbClr val="CE3D3A">
                  <a:alpha val="86000"/>
                </a:srgbClr>
              </a:gs>
              <a:gs pos="100000">
                <a:srgbClr val="D68983">
                  <a:alpha val="5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发表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周日志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流程图: 合并 5"/>
          <p:cNvSpPr/>
          <p:nvPr/>
        </p:nvSpPr>
        <p:spPr>
          <a:xfrm>
            <a:off x="1780540" y="2033270"/>
            <a:ext cx="962025" cy="412750"/>
          </a:xfrm>
          <a:prstGeom prst="flowChartMerge">
            <a:avLst/>
          </a:prstGeom>
          <a:gradFill>
            <a:gsLst>
              <a:gs pos="0">
                <a:srgbClr val="FAEFED">
                  <a:alpha val="52000"/>
                </a:srgbClr>
              </a:gs>
              <a:gs pos="88000">
                <a:srgbClr val="D68983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流程图: 摘录 6"/>
          <p:cNvSpPr/>
          <p:nvPr/>
        </p:nvSpPr>
        <p:spPr>
          <a:xfrm>
            <a:off x="5325745" y="2554605"/>
            <a:ext cx="821690" cy="439420"/>
          </a:xfrm>
          <a:prstGeom prst="flowChartExtract">
            <a:avLst/>
          </a:prstGeom>
          <a:gradFill>
            <a:gsLst>
              <a:gs pos="100000">
                <a:srgbClr val="F6E5E3">
                  <a:alpha val="86000"/>
                </a:srgbClr>
              </a:gs>
              <a:gs pos="24000">
                <a:srgbClr val="D68983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235575" y="2994025"/>
            <a:ext cx="1002665" cy="700405"/>
          </a:xfrm>
          <a:prstGeom prst="roundRect">
            <a:avLst/>
          </a:prstGeom>
          <a:gradFill>
            <a:gsLst>
              <a:gs pos="41000">
                <a:srgbClr val="CE3D3A">
                  <a:alpha val="86000"/>
                </a:srgbClr>
              </a:gs>
              <a:gs pos="100000">
                <a:srgbClr val="D68983">
                  <a:alpha val="5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zh-CN" sz="1800" b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查看指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zh-CN" sz="1800" b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导消息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30885" y="1379855"/>
            <a:ext cx="800100" cy="607695"/>
          </a:xfrm>
          <a:prstGeom prst="roundRect">
            <a:avLst/>
          </a:prstGeom>
          <a:gradFill>
            <a:gsLst>
              <a:gs pos="41000">
                <a:srgbClr val="CE3D3A">
                  <a:alpha val="86000"/>
                </a:srgbClr>
              </a:gs>
              <a:gs pos="100000">
                <a:srgbClr val="D68983">
                  <a:alpha val="5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注册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认证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流程图: 合并 9"/>
          <p:cNvSpPr/>
          <p:nvPr/>
        </p:nvSpPr>
        <p:spPr>
          <a:xfrm>
            <a:off x="730885" y="1986915"/>
            <a:ext cx="746760" cy="412750"/>
          </a:xfrm>
          <a:prstGeom prst="flowChartMerge">
            <a:avLst/>
          </a:prstGeom>
          <a:gradFill>
            <a:gsLst>
              <a:gs pos="0">
                <a:srgbClr val="FAEFED">
                  <a:alpha val="52000"/>
                </a:srgbClr>
              </a:gs>
              <a:gs pos="88000">
                <a:srgbClr val="D68983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121785" y="1334135"/>
            <a:ext cx="1711960" cy="699135"/>
          </a:xfrm>
          <a:prstGeom prst="roundRect">
            <a:avLst/>
          </a:prstGeom>
          <a:gradFill>
            <a:gsLst>
              <a:gs pos="41000">
                <a:srgbClr val="CE3D3A">
                  <a:alpha val="86000"/>
                </a:srgbClr>
              </a:gs>
              <a:gs pos="100000">
                <a:srgbClr val="D68983">
                  <a:alpha val="5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上传实习报告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成绩鉴定表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流程图: 合并 11"/>
          <p:cNvSpPr/>
          <p:nvPr/>
        </p:nvSpPr>
        <p:spPr>
          <a:xfrm>
            <a:off x="4121785" y="2033270"/>
            <a:ext cx="1628775" cy="412750"/>
          </a:xfrm>
          <a:prstGeom prst="flowChartMerge">
            <a:avLst/>
          </a:prstGeom>
          <a:gradFill>
            <a:gsLst>
              <a:gs pos="0">
                <a:srgbClr val="FAEFED">
                  <a:alpha val="52000"/>
                </a:srgbClr>
              </a:gs>
              <a:gs pos="88000">
                <a:srgbClr val="D68983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147435" y="1334135"/>
            <a:ext cx="1039495" cy="699135"/>
          </a:xfrm>
          <a:prstGeom prst="roundRect">
            <a:avLst/>
          </a:prstGeom>
          <a:gradFill>
            <a:gsLst>
              <a:gs pos="41000">
                <a:srgbClr val="CE3D3A">
                  <a:alpha val="86000"/>
                </a:srgbClr>
              </a:gs>
              <a:gs pos="100000">
                <a:srgbClr val="D68983">
                  <a:alpha val="5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导出实习手册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流程图: 合并 16"/>
          <p:cNvSpPr/>
          <p:nvPr/>
        </p:nvSpPr>
        <p:spPr>
          <a:xfrm>
            <a:off x="6174740" y="2033270"/>
            <a:ext cx="984885" cy="412750"/>
          </a:xfrm>
          <a:prstGeom prst="flowChartMerge">
            <a:avLst/>
          </a:prstGeom>
          <a:gradFill>
            <a:gsLst>
              <a:gs pos="0">
                <a:srgbClr val="FAEFED">
                  <a:alpha val="52000"/>
                </a:srgbClr>
              </a:gs>
              <a:gs pos="88000">
                <a:srgbClr val="D68983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流程图: 摘录 18"/>
          <p:cNvSpPr/>
          <p:nvPr/>
        </p:nvSpPr>
        <p:spPr>
          <a:xfrm>
            <a:off x="3409950" y="2554605"/>
            <a:ext cx="959485" cy="439420"/>
          </a:xfrm>
          <a:prstGeom prst="flowChartExtract">
            <a:avLst/>
          </a:prstGeom>
          <a:gradFill>
            <a:gsLst>
              <a:gs pos="100000">
                <a:srgbClr val="F6E5E3">
                  <a:alpha val="86000"/>
                </a:srgbClr>
              </a:gs>
              <a:gs pos="24000">
                <a:srgbClr val="D68983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3409950" y="2994025"/>
            <a:ext cx="1027430" cy="700405"/>
          </a:xfrm>
          <a:prstGeom prst="roundRect">
            <a:avLst/>
          </a:prstGeom>
          <a:gradFill>
            <a:gsLst>
              <a:gs pos="41000">
                <a:srgbClr val="CE3D3A">
                  <a:alpha val="86000"/>
                </a:srgbClr>
              </a:gs>
              <a:gs pos="100000">
                <a:srgbClr val="D68983">
                  <a:alpha val="5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zh-CN" sz="1800" b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查看实</a:t>
            </a:r>
            <a:endParaRPr lang="zh-CN" altLang="zh-CN" sz="1800" b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zh-CN" sz="1800" b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习要求</a:t>
            </a: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TextBox 4"/>
          <p:cNvSpPr txBox="1"/>
          <p:nvPr/>
        </p:nvSpPr>
        <p:spPr>
          <a:xfrm>
            <a:off x="217805" y="-8890"/>
            <a:ext cx="2444750" cy="3371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注册认证（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端）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3350" y="762635"/>
            <a:ext cx="2142490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40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5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1.1</a:t>
            </a:r>
            <a:r>
              <a:rPr lang="en-US" altLang="zh-CN" sz="400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endParaRPr lang="en-US" altLang="zh-CN" sz="5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打开校友邦事业网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www.xybsyw.com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选择我是学生→学生注册→手机验证码→完成注册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注册完成后，登入账号→点击学籍信息→输入学籍信息→提交认证</a:t>
            </a:r>
            <a:endParaRPr lang="en-US" altLang="zh-CN" sz="1400">
              <a:ea typeface="宋体" panose="02010600030101010101" pitchFamily="2" charset="-122"/>
            </a:endParaRPr>
          </a:p>
        </p:txBody>
      </p:sp>
      <p:pic>
        <p:nvPicPr>
          <p:cNvPr id="6150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662555" y="640080"/>
            <a:ext cx="3009265" cy="379222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  <p:pic>
        <p:nvPicPr>
          <p:cNvPr id="6152" name="图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01055" y="639445"/>
            <a:ext cx="2969895" cy="375158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Box 4"/>
          <p:cNvSpPr txBox="1"/>
          <p:nvPr/>
        </p:nvSpPr>
        <p:spPr>
          <a:xfrm>
            <a:off x="282575" y="0"/>
            <a:ext cx="305752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注册认证（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端）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880" y="633095"/>
            <a:ext cx="2352675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/>
              <a:t>        </a:t>
            </a:r>
            <a:r>
              <a:rPr lang="en-US" altLang="zh-CN" sz="540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endParaRPr lang="en-US" altLang="zh-CN" sz="5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APP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下载地址：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marL="171450" lvl="0" indent="-171450" algn="l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http://www.xybsyw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.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com/app/appDown.xhtml（也可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QQ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或浏览器扫描二维码下载）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路径：下载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APP→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注册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→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登录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→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工作实习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→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学籍认证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→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保存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marL="171450" lvl="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备注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电脑端和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端登入账号通用，一段注册即可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0" y="570865"/>
            <a:ext cx="6418580" cy="410464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TextBox 4"/>
          <p:cNvSpPr txBox="1"/>
          <p:nvPr/>
        </p:nvSpPr>
        <p:spPr>
          <a:xfrm>
            <a:off x="282575" y="0"/>
            <a:ext cx="347535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查看实践教学计划、明确实习要求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3670" y="1842770"/>
            <a:ext cx="235394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71450" lvl="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路径：实践教学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查看实践教学计划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27430" y="855980"/>
            <a:ext cx="60579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54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5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266" name="图片 3" descr="]`R40U9T5~F$MM7)R2@[$V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7615" y="475615"/>
            <a:ext cx="6391275" cy="4385945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ysDash"/>
            <a:miter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TextBox 4"/>
          <p:cNvSpPr txBox="1"/>
          <p:nvPr/>
        </p:nvSpPr>
        <p:spPr>
          <a:xfrm>
            <a:off x="304800" y="0"/>
            <a:ext cx="2444750" cy="3371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提交岗位信息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7165" y="735965"/>
            <a:ext cx="220726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Wingdings" panose="05000000000000000000" charset="0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</a:t>
            </a:r>
            <a:r>
              <a:rPr lang="en-US" altLang="zh-CN" sz="5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endParaRPr lang="en-US" altLang="zh-CN" sz="5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路径：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实践教学计划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参与实习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报名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查看详情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提交岗位申请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录入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编辑企业信息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提交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等待指导老师审核</a:t>
            </a:r>
            <a:endParaRPr lang="zh-CN" altLang="en-US" sz="14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9550" y="512445"/>
            <a:ext cx="6282690" cy="438340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17" name="图片 4" descr="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323590" y="537845"/>
            <a:ext cx="2286000" cy="406781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  <p:pic>
        <p:nvPicPr>
          <p:cNvPr id="17413" name="图片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1735" y="562610"/>
            <a:ext cx="2278380" cy="406590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  <p:sp>
        <p:nvSpPr>
          <p:cNvPr id="4" name="文本框 3"/>
          <p:cNvSpPr txBox="1"/>
          <p:nvPr/>
        </p:nvSpPr>
        <p:spPr>
          <a:xfrm>
            <a:off x="347980" y="41910"/>
            <a:ext cx="5892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签到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7980" y="1146810"/>
            <a:ext cx="243522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Wingdings" panose="05000000000000000000" charset="0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           </a:t>
            </a:r>
            <a:r>
              <a:rPr lang="en-US" altLang="zh-CN" sz="5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4</a:t>
            </a:r>
            <a:endParaRPr lang="en-US" altLang="zh-CN" sz="5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路径：登录→工作实习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→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签到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>
              <a:buFont typeface="Wingdings" panose="05000000000000000000" charset="0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（也可关注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“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校友邦事业网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”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微信公众号签到）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TextBox 4"/>
          <p:cNvSpPr txBox="1"/>
          <p:nvPr/>
        </p:nvSpPr>
        <p:spPr>
          <a:xfrm>
            <a:off x="304800" y="0"/>
            <a:ext cx="439737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记录实习周、日、月志（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端）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3314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4470" y="462915"/>
            <a:ext cx="6015355" cy="435737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  <p:sp>
        <p:nvSpPr>
          <p:cNvPr id="2" name="文本框 1"/>
          <p:cNvSpPr txBox="1"/>
          <p:nvPr/>
        </p:nvSpPr>
        <p:spPr>
          <a:xfrm>
            <a:off x="88265" y="836295"/>
            <a:ext cx="25400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buFont typeface="Wingdings" panose="05000000000000000000" pitchFamily="2" charset="2"/>
            </a:pPr>
            <a:r>
              <a:rPr lang="en-US" altLang="en-US" sz="5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5.1</a:t>
            </a:r>
            <a:endParaRPr lang="en-US" altLang="en-US" sz="5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路径：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实践教学</a:t>
            </a:r>
            <a:r>
              <a:rPr lang="en-US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选择日志（周志、月志）</a:t>
            </a:r>
            <a:r>
              <a:rPr lang="en-US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→发表</a:t>
            </a:r>
            <a:endParaRPr lang="en-US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/>
            <a:endParaRPr lang="zh-CN" altLang="en-US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TextBox 4"/>
          <p:cNvSpPr txBox="1"/>
          <p:nvPr/>
        </p:nvSpPr>
        <p:spPr>
          <a:xfrm>
            <a:off x="183515" y="0"/>
            <a:ext cx="329374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记录实习周、日、月志（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端）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4338" name="图片 9" descr="QQ截图201611101403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7260" y="685800"/>
            <a:ext cx="2434590" cy="4064000"/>
          </a:xfrm>
          <a:prstGeom prst="rect">
            <a:avLst/>
          </a:prstGeom>
          <a:noFill/>
          <a:ln w="12700" cap="flat" cmpd="sng">
            <a:solidFill>
              <a:schemeClr val="accent1">
                <a:shade val="50000"/>
              </a:schemeClr>
            </a:solidFill>
            <a:prstDash val="sysDot"/>
            <a:miter/>
            <a:headEnd type="none" w="med" len="med"/>
            <a:tailEnd type="none" w="med" len="med"/>
          </a:ln>
        </p:spPr>
      </p:pic>
      <p:pic>
        <p:nvPicPr>
          <p:cNvPr id="14339" name="图片 5" descr="QQ截图201611101402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065" y="685165"/>
            <a:ext cx="2409825" cy="4064635"/>
          </a:xfrm>
          <a:prstGeom prst="rect">
            <a:avLst/>
          </a:prstGeom>
          <a:noFill/>
          <a:ln w="12700" cap="flat" cmpd="sng">
            <a:solidFill>
              <a:schemeClr val="accent1">
                <a:shade val="50000"/>
              </a:schemeClr>
            </a:solidFill>
            <a:prstDash val="sysDot"/>
            <a:miter/>
            <a:headEnd type="none" w="med" len="med"/>
            <a:tailEnd type="none" w="med" len="med"/>
          </a:ln>
        </p:spPr>
      </p:pic>
      <p:sp>
        <p:nvSpPr>
          <p:cNvPr id="2" name="文本框 1"/>
          <p:cNvSpPr txBox="1"/>
          <p:nvPr/>
        </p:nvSpPr>
        <p:spPr>
          <a:xfrm>
            <a:off x="304800" y="1251585"/>
            <a:ext cx="2656205" cy="1783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Wingdings" panose="05000000000000000000" charset="0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             </a:t>
            </a:r>
            <a:r>
              <a:rPr lang="en-US" altLang="zh-CN" sz="5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5.2</a:t>
            </a:r>
            <a:endParaRPr lang="en-US" altLang="zh-CN" sz="5400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路径：登录→工作实习或点击加号→写周日志→选择实习计划→选择日志类型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(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日、周、月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志）→提交</a:t>
            </a:r>
            <a:endParaRPr lang="zh-CN" alt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49910" y="21590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实习评价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41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6990" y="534035"/>
            <a:ext cx="6130925" cy="420497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  <p:sp>
        <p:nvSpPr>
          <p:cNvPr id="5" name="文本框 4"/>
          <p:cNvSpPr txBox="1"/>
          <p:nvPr/>
        </p:nvSpPr>
        <p:spPr>
          <a:xfrm>
            <a:off x="266700" y="1214120"/>
            <a:ext cx="1964055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        </a:t>
            </a:r>
            <a:r>
              <a:rPr lang="en-US" altLang="zh-CN" sz="540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5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实践教学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实习评价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去评价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→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提交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矩形 47104"/>
          <p:cNvSpPr/>
          <p:nvPr/>
        </p:nvSpPr>
        <p:spPr>
          <a:xfrm>
            <a:off x="0" y="-3175"/>
            <a:ext cx="3131820" cy="337185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p>
            <a:pPr hangingPunct="0"/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上传实习报告、成绩鉴定表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638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1580" y="668020"/>
            <a:ext cx="6293485" cy="380682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  <p:sp>
        <p:nvSpPr>
          <p:cNvPr id="2" name="文本框 1"/>
          <p:cNvSpPr txBox="1"/>
          <p:nvPr/>
        </p:nvSpPr>
        <p:spPr>
          <a:xfrm>
            <a:off x="128270" y="1381760"/>
            <a:ext cx="2280285" cy="2214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buFont typeface="Wingdings" panose="05000000000000000000" pitchFamily="2" charset="2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</a:t>
            </a:r>
            <a:r>
              <a:rPr lang="en-US" altLang="zh-CN" sz="5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endParaRPr lang="en-US" altLang="zh-CN" sz="5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路径：实践教学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实习报告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提交实习报告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→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下载实习报告模版→填写报告内容→上传报告；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buFont typeface="Wingdings" panose="05000000000000000000" pitchFamily="2" charset="2"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>
              <a:buFont typeface="Wingdings" panose="05000000000000000000" pitchFamily="2" charset="2"/>
              <a:buChar char="Ø"/>
            </a:pPr>
            <a:endParaRPr lang="zh-CN" altLang="en-US" sz="140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1560" y="525145"/>
            <a:ext cx="6425565" cy="409321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  <p:sp>
        <p:nvSpPr>
          <p:cNvPr id="18434" name="矩形 47104"/>
          <p:cNvSpPr/>
          <p:nvPr/>
        </p:nvSpPr>
        <p:spPr>
          <a:xfrm>
            <a:off x="174625" y="14923"/>
            <a:ext cx="4171950" cy="337185"/>
          </a:xfrm>
          <a:prstGeom prst="rect">
            <a:avLst/>
          </a:prstGeom>
          <a:noFill/>
          <a:ln w="12700">
            <a:noFill/>
          </a:ln>
        </p:spPr>
        <p:txBody>
          <a:bodyPr lIns="45720" rIns="45720" anchor="ctr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查看公告消息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4625" y="1266190"/>
            <a:ext cx="2016760" cy="1414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Font typeface="Wingdings" panose="05000000000000000000" charset="0"/>
            </a:pPr>
            <a:r>
              <a:rPr lang="en-US" altLang="zh-CN"/>
              <a:t>                </a:t>
            </a:r>
            <a:r>
              <a:rPr lang="en-US" altLang="zh-CN" sz="540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5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/>
              <a:t>实践教学</a:t>
            </a:r>
            <a:r>
              <a:rPr lang="en-US" altLang="zh-CN"/>
              <a:t>→</a:t>
            </a:r>
            <a:r>
              <a:rPr lang="zh-CN" altLang="en-US">
                <a:ea typeface="宋体" panose="02010600030101010101" pitchFamily="2" charset="-122"/>
              </a:rPr>
              <a:t>指导消息</a:t>
            </a:r>
            <a:r>
              <a:rPr lang="en-US" altLang="zh-CN">
                <a:ea typeface="宋体" panose="02010600030101010101" pitchFamily="2" charset="-122"/>
              </a:rPr>
              <a:t>→</a:t>
            </a:r>
            <a:r>
              <a:rPr lang="zh-CN" altLang="en-US">
                <a:ea typeface="宋体" panose="02010600030101010101" pitchFamily="2" charset="-122"/>
              </a:rPr>
              <a:t>查看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02895" y="1257935"/>
            <a:ext cx="1727835" cy="1660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    </a:t>
            </a:r>
            <a:r>
              <a:rPr lang="en-US" altLang="zh-CN" sz="540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en-US" altLang="zh-CN" sz="5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/>
              <a:t>实践教学</a:t>
            </a:r>
            <a:r>
              <a:rPr lang="en-US" altLang="zh-CN"/>
              <a:t>→</a:t>
            </a:r>
            <a:r>
              <a:rPr lang="zh-CN" altLang="en-US">
                <a:ea typeface="宋体" panose="02010600030101010101" pitchFamily="2" charset="-122"/>
              </a:rPr>
              <a:t>实习报告</a:t>
            </a:r>
            <a:r>
              <a:rPr lang="en-US" altLang="zh-CN">
                <a:ea typeface="宋体" panose="02010600030101010101" pitchFamily="2" charset="-122"/>
              </a:rPr>
              <a:t>→</a:t>
            </a:r>
            <a:r>
              <a:rPr lang="zh-CN" altLang="en-US">
                <a:ea typeface="宋体" panose="02010600030101010101" pitchFamily="2" charset="-122"/>
              </a:rPr>
              <a:t>已通过</a:t>
            </a:r>
            <a:r>
              <a:rPr lang="en-US" altLang="zh-CN">
                <a:ea typeface="宋体" panose="02010600030101010101" pitchFamily="2" charset="-122"/>
              </a:rPr>
              <a:t>→</a:t>
            </a:r>
            <a:r>
              <a:rPr lang="zh-CN" altLang="en-US">
                <a:ea typeface="宋体" panose="02010600030101010101" pitchFamily="2" charset="-122"/>
              </a:rPr>
              <a:t>导出</a:t>
            </a: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1400" y="1257300"/>
            <a:ext cx="6454775" cy="262826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</p:pic>
      <p:sp>
        <p:nvSpPr>
          <p:cNvPr id="8" name="文本框 7"/>
          <p:cNvSpPr txBox="1"/>
          <p:nvPr/>
        </p:nvSpPr>
        <p:spPr>
          <a:xfrm>
            <a:off x="382270" y="27305"/>
            <a:ext cx="15690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导出实习手册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矩形 75776"/>
          <p:cNvSpPr/>
          <p:nvPr/>
        </p:nvSpPr>
        <p:spPr>
          <a:xfrm>
            <a:off x="0" y="-19050"/>
            <a:ext cx="9144000" cy="516255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txBody>
          <a:bodyPr lIns="45720" rIns="45720" anchor="ctr"/>
          <a:p>
            <a:pPr hangingPunct="0"/>
            <a:endParaRPr lang="en-US" altLang="en-US" dirty="0">
              <a:latin typeface="Calibri" panose="020F0502020204030204" pitchFamily="34" charset="0"/>
              <a:ea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458" name="文本框 7"/>
          <p:cNvSpPr txBox="1"/>
          <p:nvPr/>
        </p:nvSpPr>
        <p:spPr>
          <a:xfrm>
            <a:off x="3105150" y="2171700"/>
            <a:ext cx="2540000" cy="1345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服务中心电话：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0579-82722068;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17757972178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咨询QQ：</a:t>
            </a:r>
            <a:r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rPr>
              <a:t> </a:t>
            </a:r>
            <a:endParaRPr lang="en-US" altLang="en-US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9459" name="文本框 6"/>
          <p:cNvSpPr txBox="1"/>
          <p:nvPr/>
        </p:nvSpPr>
        <p:spPr>
          <a:xfrm>
            <a:off x="3238500" y="1193800"/>
            <a:ext cx="1355725" cy="5492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hangingPunct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谢 谢！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825</Words>
  <Application>WPS 演示</Application>
  <PresentationFormat>全屏显示(16:9)</PresentationFormat>
  <Paragraphs>101</Paragraphs>
  <Slides>14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Calibri</vt:lpstr>
      <vt:lpstr>微软雅黑</vt:lpstr>
      <vt:lpstr>Wingdings</vt:lpstr>
      <vt:lpstr>Office 主题</vt:lpstr>
      <vt:lpstr>1_Office 主题 - Default</vt:lpstr>
      <vt:lpstr>3_Office 主题 - Default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1</cp:lastModifiedBy>
  <cp:revision>219</cp:revision>
  <dcterms:created xsi:type="dcterms:W3CDTF">2017-01-09T09:44:00Z</dcterms:created>
  <dcterms:modified xsi:type="dcterms:W3CDTF">2017-06-17T08:44:07Z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